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4"/>
  </p:notesMasterIdLst>
  <p:handoutMasterIdLst>
    <p:handoutMasterId r:id="rId15"/>
  </p:handoutMasterIdLst>
  <p:sldIdLst>
    <p:sldId id="257" r:id="rId5"/>
    <p:sldId id="389" r:id="rId6"/>
    <p:sldId id="384" r:id="rId7"/>
    <p:sldId id="392" r:id="rId8"/>
    <p:sldId id="393" r:id="rId9"/>
    <p:sldId id="394" r:id="rId10"/>
    <p:sldId id="395" r:id="rId11"/>
    <p:sldId id="321" r:id="rId12"/>
    <p:sldId id="39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7335B"/>
    <a:srgbClr val="CCE8D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3725" autoAdjust="0"/>
  </p:normalViewPr>
  <p:slideViewPr>
    <p:cSldViewPr snapToGrid="0">
      <p:cViewPr varScale="1">
        <p:scale>
          <a:sx n="114" d="100"/>
          <a:sy n="114" d="100"/>
        </p:scale>
        <p:origin x="468" y="102"/>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7/9/2022</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2.jpeg>
</file>

<file path=ppt/media/image3.jpeg>
</file>

<file path=ppt/media/image4.jpeg>
</file>

<file path=ppt/media/image5.jp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7/9/2022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3</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26977183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281200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6</a:t>
            </a:fld>
            <a:endParaRPr lang="en-US"/>
          </a:p>
        </p:txBody>
      </p:sp>
    </p:spTree>
    <p:extLst>
      <p:ext uri="{BB962C8B-B14F-4D97-AF65-F5344CB8AC3E}">
        <p14:creationId xmlns:p14="http://schemas.microsoft.com/office/powerpoint/2010/main" val="1018171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10544119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41508926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8.jpg"/><Relationship Id="rId5" Type="http://schemas.openxmlformats.org/officeDocument/2006/relationships/image" Target="../media/image7.jpe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6E938C-9D94-4B05-979A-D39FFC457291}"/>
              </a:ext>
            </a:extLst>
          </p:cNvPr>
          <p:cNvSpPr>
            <a:spLocks noGrp="1"/>
          </p:cNvSpPr>
          <p:nvPr>
            <p:ph type="ctrTitle"/>
          </p:nvPr>
        </p:nvSpPr>
        <p:spPr>
          <a:xfrm>
            <a:off x="7999414" y="1051551"/>
            <a:ext cx="3565524" cy="2384898"/>
          </a:xfrm>
        </p:spPr>
        <p:txBody>
          <a:bodyPr anchor="b" anchorCtr="0">
            <a:normAutofit/>
          </a:bodyPr>
          <a:lstStyle/>
          <a:p>
            <a:r>
              <a:rPr lang="en-US" dirty="0" err="1"/>
              <a:t>UdaPeople</a:t>
            </a:r>
            <a:endParaRPr lang="en-US" dirty="0"/>
          </a:p>
        </p:txBody>
      </p:sp>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7452360" cy="6858000"/>
          </a:xfrm>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999413" y="3568700"/>
            <a:ext cx="3565524" cy="1731963"/>
          </a:xfrm>
        </p:spPr>
        <p:txBody>
          <a:bodyPr>
            <a:normAutofit/>
          </a:bodyPr>
          <a:lstStyle/>
          <a:p>
            <a:r>
              <a:rPr lang="en-US" dirty="0"/>
              <a:t>Marco Alfaro</a:t>
            </a:r>
          </a:p>
        </p:txBody>
      </p:sp>
    </p:spTree>
    <p:extLst>
      <p:ext uri="{BB962C8B-B14F-4D97-AF65-F5344CB8AC3E}">
        <p14:creationId xmlns:p14="http://schemas.microsoft.com/office/powerpoint/2010/main" val="7528142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4658064" cy="1145301"/>
          </a:xfrm>
        </p:spPr>
        <p:txBody>
          <a:bodyPr/>
          <a:lstStyle/>
          <a:p>
            <a:pPr algn="l"/>
            <a:r>
              <a:rPr lang="en-US" sz="3200" b="1" i="0" dirty="0">
                <a:effectLst/>
                <a:latin typeface="Open Sans" panose="020B0606030504020204" pitchFamily="34" charset="0"/>
              </a:rPr>
              <a:t>8 Principles of Continuous Delivery</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2266690"/>
            <a:ext cx="3565525" cy="3668407"/>
          </a:xfrm>
        </p:spPr>
        <p:txBody>
          <a:bodyPr/>
          <a:lstStyle/>
          <a:p>
            <a:pPr algn="l">
              <a:lnSpc>
                <a:spcPct val="100000"/>
              </a:lnSpc>
              <a:buFont typeface="+mj-lt"/>
              <a:buAutoNum type="arabicPeriod"/>
            </a:pPr>
            <a:r>
              <a:rPr lang="en-US" sz="1400" b="0" i="0" dirty="0">
                <a:solidFill>
                  <a:schemeClr val="tx1"/>
                </a:solidFill>
                <a:effectLst/>
                <a:latin typeface="Open Sans" panose="020B0606030504020204" pitchFamily="34" charset="0"/>
              </a:rPr>
              <a:t>Repeatable Reliable Process</a:t>
            </a:r>
          </a:p>
          <a:p>
            <a:pPr algn="l">
              <a:lnSpc>
                <a:spcPct val="100000"/>
              </a:lnSpc>
              <a:buFont typeface="+mj-lt"/>
              <a:buAutoNum type="arabicPeriod"/>
            </a:pPr>
            <a:r>
              <a:rPr lang="en-US" sz="1400" b="0" i="0" dirty="0">
                <a:solidFill>
                  <a:schemeClr val="tx1"/>
                </a:solidFill>
                <a:effectLst/>
                <a:latin typeface="Open Sans" panose="020B0606030504020204" pitchFamily="34" charset="0"/>
              </a:rPr>
              <a:t>Automate Everything</a:t>
            </a:r>
          </a:p>
          <a:p>
            <a:pPr algn="l">
              <a:lnSpc>
                <a:spcPct val="100000"/>
              </a:lnSpc>
              <a:buFont typeface="+mj-lt"/>
              <a:buAutoNum type="arabicPeriod"/>
            </a:pPr>
            <a:r>
              <a:rPr lang="en-US" sz="1400" b="0" i="0" dirty="0">
                <a:solidFill>
                  <a:schemeClr val="tx1"/>
                </a:solidFill>
                <a:effectLst/>
                <a:latin typeface="Open Sans" panose="020B0606030504020204" pitchFamily="34" charset="0"/>
              </a:rPr>
              <a:t>Version Control Everything</a:t>
            </a:r>
          </a:p>
          <a:p>
            <a:pPr algn="l">
              <a:lnSpc>
                <a:spcPct val="100000"/>
              </a:lnSpc>
              <a:buFont typeface="+mj-lt"/>
              <a:buAutoNum type="arabicPeriod"/>
            </a:pPr>
            <a:r>
              <a:rPr lang="en-US" sz="1400" b="0" i="0" dirty="0">
                <a:solidFill>
                  <a:schemeClr val="tx1"/>
                </a:solidFill>
                <a:effectLst/>
                <a:latin typeface="Open Sans" panose="020B0606030504020204" pitchFamily="34" charset="0"/>
              </a:rPr>
              <a:t>Bring the Pain Forward</a:t>
            </a:r>
          </a:p>
          <a:p>
            <a:pPr algn="l">
              <a:lnSpc>
                <a:spcPct val="100000"/>
              </a:lnSpc>
              <a:buFont typeface="+mj-lt"/>
              <a:buAutoNum type="arabicPeriod"/>
            </a:pPr>
            <a:r>
              <a:rPr lang="en-US" sz="1400" b="0" i="0" dirty="0">
                <a:solidFill>
                  <a:schemeClr val="tx1"/>
                </a:solidFill>
                <a:effectLst/>
                <a:latin typeface="Open Sans" panose="020B0606030504020204" pitchFamily="34" charset="0"/>
              </a:rPr>
              <a:t>Build-in Quality</a:t>
            </a:r>
          </a:p>
          <a:p>
            <a:pPr algn="l">
              <a:lnSpc>
                <a:spcPct val="100000"/>
              </a:lnSpc>
              <a:buFont typeface="+mj-lt"/>
              <a:buAutoNum type="arabicPeriod"/>
            </a:pPr>
            <a:r>
              <a:rPr lang="en-US" sz="1400" b="0" i="0" dirty="0">
                <a:solidFill>
                  <a:schemeClr val="tx1"/>
                </a:solidFill>
                <a:effectLst/>
                <a:latin typeface="Open Sans" panose="020B0606030504020204" pitchFamily="34" charset="0"/>
              </a:rPr>
              <a:t>"Done" Means Released</a:t>
            </a:r>
          </a:p>
          <a:p>
            <a:pPr algn="l">
              <a:lnSpc>
                <a:spcPct val="100000"/>
              </a:lnSpc>
              <a:buFont typeface="+mj-lt"/>
              <a:buAutoNum type="arabicPeriod"/>
            </a:pPr>
            <a:r>
              <a:rPr lang="en-US" sz="1400" b="0" i="0" dirty="0">
                <a:solidFill>
                  <a:schemeClr val="tx1"/>
                </a:solidFill>
                <a:effectLst/>
                <a:latin typeface="Open Sans" panose="020B0606030504020204" pitchFamily="34" charset="0"/>
              </a:rPr>
              <a:t>Everyone is Responsible</a:t>
            </a:r>
          </a:p>
          <a:p>
            <a:pPr algn="l">
              <a:lnSpc>
                <a:spcPct val="100000"/>
              </a:lnSpc>
              <a:buFont typeface="+mj-lt"/>
              <a:buAutoNum type="arabicPeriod"/>
            </a:pPr>
            <a:r>
              <a:rPr lang="en-US" sz="1400" b="0" i="0" dirty="0">
                <a:solidFill>
                  <a:schemeClr val="tx1"/>
                </a:solidFill>
                <a:effectLst/>
                <a:latin typeface="Open Sans" panose="020B0606030504020204" pitchFamily="34" charset="0"/>
              </a:rPr>
              <a:t>Continuous Improvement</a:t>
            </a:r>
          </a:p>
          <a:p>
            <a:pPr>
              <a:lnSpc>
                <a:spcPct val="100000"/>
              </a:lnSpc>
            </a:pPr>
            <a:endParaRPr lang="en-US" sz="1400" dirty="0">
              <a:solidFill>
                <a:schemeClr val="tx1"/>
              </a:solidFill>
            </a:endParaRPr>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208928" y="1596771"/>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4" cstate="screen">
            <a:extLst>
              <a:ext uri="{28A0092B-C50C-407E-A947-70E740481C1C}">
                <a14:useLocalDpi xmlns:a14="http://schemas.microsoft.com/office/drawing/2010/main" val="0"/>
              </a:ext>
            </a:extLst>
          </a:blip>
          <a:srcRect/>
          <a:stretch/>
        </p:blipFill>
        <p:spPr>
          <a:xfrm>
            <a:off x="9091612" y="3324733"/>
            <a:ext cx="2936876" cy="2936876"/>
          </a:xfrm>
        </p:spPr>
      </p:pic>
      <p:sp>
        <p:nvSpPr>
          <p:cNvPr id="13" name="Date Placeholder 12">
            <a:extLst>
              <a:ext uri="{FF2B5EF4-FFF2-40B4-BE49-F238E27FC236}">
                <a16:creationId xmlns:a16="http://schemas.microsoft.com/office/drawing/2014/main" id="{915FE2C5-E66A-4405-B19E-2C5C546C98E4}"/>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14" name="Footer Placeholder 13">
            <a:extLst>
              <a:ext uri="{FF2B5EF4-FFF2-40B4-BE49-F238E27FC236}">
                <a16:creationId xmlns:a16="http://schemas.microsoft.com/office/drawing/2014/main" id="{B01DF4D0-78BC-4C8C-9570-26F0B225433A}"/>
              </a:ext>
            </a:extLst>
          </p:cNvPr>
          <p:cNvSpPr>
            <a:spLocks noGrp="1"/>
          </p:cNvSpPr>
          <p:nvPr>
            <p:ph type="ftr" sz="quarter" idx="11"/>
          </p:nvPr>
        </p:nvSpPr>
        <p:spPr>
          <a:xfrm>
            <a:off x="3359150" y="6507212"/>
            <a:ext cx="6379210" cy="153888"/>
          </a:xfrm>
        </p:spPr>
        <p:txBody>
          <a:bodyPr/>
          <a:lstStyle/>
          <a:p>
            <a:r>
              <a:rPr lang="en-US" dirty="0"/>
              <a:t>Sample Footer Text</a:t>
            </a:r>
          </a:p>
        </p:txBody>
      </p:sp>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spTree>
    <p:extLst>
      <p:ext uri="{BB962C8B-B14F-4D97-AF65-F5344CB8AC3E}">
        <p14:creationId xmlns:p14="http://schemas.microsoft.com/office/powerpoint/2010/main" val="2313234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dirty="0"/>
              <a:t>CICD</a:t>
            </a:r>
          </a:p>
        </p:txBody>
      </p:sp>
      <p:pic>
        <p:nvPicPr>
          <p:cNvPr id="18" name="Picture Placeholder 17" descr="Program coding on a computer screen">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a:blip r:embed="rId3"/>
          <a:srcRect l="23043" r="23043"/>
          <a:stretch/>
        </p:blipFill>
        <p:spPr>
          <a:xfrm>
            <a:off x="0" y="0"/>
            <a:ext cx="3054096" cy="3776472"/>
          </a:xfrm>
        </p:spPr>
      </p:pic>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9137904" y="0"/>
            <a:ext cx="3054096" cy="3776472"/>
          </a:xfr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a:t>
            </a:fld>
            <a:endParaRPr lang="en-US"/>
          </a:p>
        </p:txBody>
      </p:sp>
      <p:pic>
        <p:nvPicPr>
          <p:cNvPr id="23" name="Picture Placeholder 22" descr="Piping in a building in blue tone color">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a:blip r:embed="rId6"/>
          <a:srcRect l="23039" r="23039"/>
          <a:stretch/>
        </p:blipFill>
        <p:spPr>
          <a:xfrm>
            <a:off x="6083808" y="0"/>
            <a:ext cx="3054096" cy="3776472"/>
          </a:xfr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a:normAutofit fontScale="92500" lnSpcReduction="20000"/>
          </a:bodyPr>
          <a:lstStyle/>
          <a:p>
            <a:r>
              <a:rPr lang="en-US" dirty="0"/>
              <a:t>Many are the benefits to implement a CICD development strategy on </a:t>
            </a:r>
            <a:r>
              <a:rPr lang="en-US" dirty="0" err="1"/>
              <a:t>UDAPeople</a:t>
            </a:r>
            <a:r>
              <a:rPr lang="en-US" dirty="0"/>
              <a:t>. However, I will focus on four of them and try to demonstrate by providing an objective explanation of what CICD will bring to the project and to our team. I will focus on savings, quality, delivery and potentials.</a:t>
            </a:r>
          </a:p>
        </p:txBody>
      </p:sp>
    </p:spTree>
    <p:extLst>
      <p:ext uri="{BB962C8B-B14F-4D97-AF65-F5344CB8AC3E}">
        <p14:creationId xmlns:p14="http://schemas.microsoft.com/office/powerpoint/2010/main" val="21588865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dirty="0"/>
              <a:t>Quality</a:t>
            </a:r>
          </a:p>
        </p:txBody>
      </p:sp>
      <p:pic>
        <p:nvPicPr>
          <p:cNvPr id="18" name="Picture Placeholder 17" descr="Program coding on a computer screen">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a:blip r:embed="rId3"/>
          <a:srcRect l="23043" r="23043"/>
          <a:stretch/>
        </p:blipFill>
        <p:spPr>
          <a:xfrm>
            <a:off x="0" y="0"/>
            <a:ext cx="3054096" cy="3776472"/>
          </a:xfrm>
        </p:spPr>
      </p:pic>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9137904" y="0"/>
            <a:ext cx="3054096" cy="3776472"/>
          </a:xfr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4</a:t>
            </a:fld>
            <a:endParaRPr lang="en-US"/>
          </a:p>
        </p:txBody>
      </p:sp>
      <p:pic>
        <p:nvPicPr>
          <p:cNvPr id="23" name="Picture Placeholder 22" descr="Piping in a building in blue tone color">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a:blip r:embed="rId6"/>
          <a:srcRect l="23039" r="23039"/>
          <a:stretch/>
        </p:blipFill>
        <p:spPr>
          <a:xfrm>
            <a:off x="6083808" y="0"/>
            <a:ext cx="3054096" cy="3776472"/>
          </a:xfr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a:normAutofit fontScale="77500" lnSpcReduction="20000"/>
          </a:bodyPr>
          <a:lstStyle/>
          <a:p>
            <a:r>
              <a:rPr lang="en-US" dirty="0"/>
              <a:t>One the most knows features of CICD development is the opportunity of integrating often with automated testing strategies in place. More code integration and more automated testing in place means that issues will be dealt with before the product enters production state and is delivered to a customer.  In the end the product that has been released to production have been tested in depth and by doing this we are enhancing the quality of our product.</a:t>
            </a:r>
          </a:p>
        </p:txBody>
      </p:sp>
    </p:spTree>
    <p:extLst>
      <p:ext uri="{BB962C8B-B14F-4D97-AF65-F5344CB8AC3E}">
        <p14:creationId xmlns:p14="http://schemas.microsoft.com/office/powerpoint/2010/main" val="2924663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dirty="0"/>
              <a:t>SAVINGS</a:t>
            </a:r>
          </a:p>
        </p:txBody>
      </p:sp>
      <p:pic>
        <p:nvPicPr>
          <p:cNvPr id="18" name="Picture Placeholder 17" descr="Program coding on a computer screen">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a:blip r:embed="rId3"/>
          <a:srcRect l="23043" r="23043"/>
          <a:stretch/>
        </p:blipFill>
        <p:spPr>
          <a:xfrm>
            <a:off x="0" y="0"/>
            <a:ext cx="3054096" cy="3776472"/>
          </a:xfrm>
        </p:spPr>
      </p:pic>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9137904" y="0"/>
            <a:ext cx="3054096" cy="3776472"/>
          </a:xfr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5</a:t>
            </a:fld>
            <a:endParaRPr lang="en-US"/>
          </a:p>
        </p:txBody>
      </p:sp>
      <p:pic>
        <p:nvPicPr>
          <p:cNvPr id="23" name="Picture Placeholder 22" descr="Piping in a building in blue tone color">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a:blip r:embed="rId6"/>
          <a:srcRect l="23039" r="23039"/>
          <a:stretch/>
        </p:blipFill>
        <p:spPr>
          <a:xfrm>
            <a:off x="6083808" y="0"/>
            <a:ext cx="3054096" cy="3776472"/>
          </a:xfr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a:normAutofit fontScale="70000" lnSpcReduction="20000"/>
          </a:bodyPr>
          <a:lstStyle/>
          <a:p>
            <a:r>
              <a:rPr lang="en-US" dirty="0"/>
              <a:t>Automating everything is a way to give the team more time to do development and enhancements of the product. By using CICD you will be able to reduce the developer hours involved in doing repetitive tasks  which in turn will save the company money. Some of this tasks like deployment, rollbacks, monitoring, testing, logging with CICD will be automated without developer involvement. Also, by catching bugs early in the game is less time a developer must spend debugging and collecting issues related data to being the troubleshooting. </a:t>
            </a:r>
          </a:p>
        </p:txBody>
      </p:sp>
    </p:spTree>
    <p:extLst>
      <p:ext uri="{BB962C8B-B14F-4D97-AF65-F5344CB8AC3E}">
        <p14:creationId xmlns:p14="http://schemas.microsoft.com/office/powerpoint/2010/main" val="1272361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dirty="0"/>
              <a:t>DELIVERY</a:t>
            </a:r>
          </a:p>
        </p:txBody>
      </p:sp>
      <p:pic>
        <p:nvPicPr>
          <p:cNvPr id="18" name="Picture Placeholder 17" descr="Program coding on a computer screen">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a:blip r:embed="rId3"/>
          <a:srcRect l="23043" r="23043"/>
          <a:stretch/>
        </p:blipFill>
        <p:spPr>
          <a:xfrm>
            <a:off x="0" y="0"/>
            <a:ext cx="3054096" cy="3776472"/>
          </a:xfrm>
        </p:spPr>
      </p:pic>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9137904" y="0"/>
            <a:ext cx="3054096" cy="3776472"/>
          </a:xfr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6</a:t>
            </a:fld>
            <a:endParaRPr lang="en-US"/>
          </a:p>
        </p:txBody>
      </p:sp>
      <p:pic>
        <p:nvPicPr>
          <p:cNvPr id="23" name="Picture Placeholder 22" descr="Piping in a building in blue tone color">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a:blip r:embed="rId6"/>
          <a:srcRect l="23039" r="23039"/>
          <a:stretch/>
        </p:blipFill>
        <p:spPr>
          <a:xfrm>
            <a:off x="6083808" y="0"/>
            <a:ext cx="3054096" cy="3776472"/>
          </a:xfr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a:normAutofit fontScale="85000" lnSpcReduction="10000"/>
          </a:bodyPr>
          <a:lstStyle/>
          <a:p>
            <a:r>
              <a:rPr lang="en-US" dirty="0"/>
              <a:t>Software is release faster in a reliable manner. A developer in CICD integrates their code daily and faster, with the idea in mind to finish their story but to also find out if there is anything wrong with their code. With everything CICD brings in place, it could be determined fast and reliable when the code is ready to be delivered to a client. This will boost the confidence of the team to continue the process.</a:t>
            </a:r>
          </a:p>
        </p:txBody>
      </p:sp>
    </p:spTree>
    <p:extLst>
      <p:ext uri="{BB962C8B-B14F-4D97-AF65-F5344CB8AC3E}">
        <p14:creationId xmlns:p14="http://schemas.microsoft.com/office/powerpoint/2010/main" val="39212674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dirty="0"/>
              <a:t>POTENTIALS</a:t>
            </a:r>
          </a:p>
        </p:txBody>
      </p:sp>
      <p:pic>
        <p:nvPicPr>
          <p:cNvPr id="18" name="Picture Placeholder 17" descr="Program coding on a computer screen">
            <a:extLst>
              <a:ext uri="{FF2B5EF4-FFF2-40B4-BE49-F238E27FC236}">
                <a16:creationId xmlns:a16="http://schemas.microsoft.com/office/drawing/2014/main" id="{E2536017-F539-430C-A901-70AB81CA612A}"/>
              </a:ext>
            </a:extLst>
          </p:cNvPr>
          <p:cNvPicPr>
            <a:picLocks noGrp="1" noChangeAspect="1"/>
          </p:cNvPicPr>
          <p:nvPr>
            <p:ph type="pic" sz="quarter" idx="13"/>
          </p:nvPr>
        </p:nvPicPr>
        <p:blipFill>
          <a:blip r:embed="rId3"/>
          <a:srcRect l="23043" r="23043"/>
          <a:stretch/>
        </p:blipFill>
        <p:spPr>
          <a:xfrm>
            <a:off x="0" y="0"/>
            <a:ext cx="3054096" cy="3776472"/>
          </a:xfrm>
        </p:spPr>
      </p:pic>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val="0"/>
              </a:ext>
            </a:extLst>
          </a:blip>
          <a:srcRect t="42" b="42"/>
          <a:stretch/>
        </p:blipFill>
        <p:spPr>
          <a:xfrm>
            <a:off x="3054096" y="0"/>
            <a:ext cx="3054096" cy="3776472"/>
          </a:xfrm>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extLst>
              <a:ext uri="{28A0092B-C50C-407E-A947-70E740481C1C}">
                <a14:useLocalDpi xmlns:a14="http://schemas.microsoft.com/office/drawing/2010/main" val="0"/>
              </a:ext>
            </a:extLst>
          </a:blip>
          <a:srcRect t="42" b="42"/>
          <a:stretch/>
        </p:blipFill>
        <p:spPr>
          <a:xfrm>
            <a:off x="9137904" y="0"/>
            <a:ext cx="3054096" cy="3776472"/>
          </a:xfrm>
        </p:spPr>
      </p:pic>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7</a:t>
            </a:fld>
            <a:endParaRPr lang="en-US"/>
          </a:p>
        </p:txBody>
      </p:sp>
      <p:pic>
        <p:nvPicPr>
          <p:cNvPr id="23" name="Picture Placeholder 22" descr="Piping in a building in blue tone color">
            <a:extLst>
              <a:ext uri="{FF2B5EF4-FFF2-40B4-BE49-F238E27FC236}">
                <a16:creationId xmlns:a16="http://schemas.microsoft.com/office/drawing/2014/main" id="{2B3C4F95-A0FA-45D9-BF43-1C398F65B891}"/>
              </a:ext>
            </a:extLst>
          </p:cNvPr>
          <p:cNvPicPr>
            <a:picLocks noGrp="1" noChangeAspect="1"/>
          </p:cNvPicPr>
          <p:nvPr>
            <p:ph type="pic" sz="quarter" idx="15"/>
          </p:nvPr>
        </p:nvPicPr>
        <p:blipFill>
          <a:blip r:embed="rId6"/>
          <a:srcRect l="23039" r="23039"/>
          <a:stretch/>
        </p:blipFill>
        <p:spPr>
          <a:xfrm>
            <a:off x="6083808" y="0"/>
            <a:ext cx="3054096" cy="3776472"/>
          </a:xfrm>
        </p:spPr>
      </p:pic>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563688"/>
          </a:xfrm>
          <a:noFill/>
        </p:spPr>
        <p:txBody>
          <a:bodyPr>
            <a:normAutofit fontScale="85000" lnSpcReduction="10000"/>
          </a:bodyPr>
          <a:lstStyle/>
          <a:p>
            <a:r>
              <a:rPr lang="en-US" dirty="0"/>
              <a:t>Integrating CICD to the project and ripping on the benefits that it brings give us the potential to focus more time on new projects or in enhancements within our existing products.  Also give us the potential to innovate and find better ways to do develop which in the end boost the confidence and morale of the team that will reflect in their work.</a:t>
            </a:r>
          </a:p>
        </p:txBody>
      </p:sp>
    </p:spTree>
    <p:extLst>
      <p:ext uri="{BB962C8B-B14F-4D97-AF65-F5344CB8AC3E}">
        <p14:creationId xmlns:p14="http://schemas.microsoft.com/office/powerpoint/2010/main" val="1966656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81E8936-2270-47FE-94A4-398CB123EF90}"/>
              </a:ext>
            </a:extLst>
          </p:cNvPr>
          <p:cNvSpPr>
            <a:spLocks noGrp="1"/>
          </p:cNvSpPr>
          <p:nvPr>
            <p:ph type="title"/>
          </p:nvPr>
        </p:nvSpPr>
        <p:spPr>
          <a:xfrm>
            <a:off x="550863" y="4508500"/>
            <a:ext cx="4500562" cy="1562959"/>
          </a:xfrm>
        </p:spPr>
        <p:txBody>
          <a:bodyPr/>
          <a:lstStyle/>
          <a:p>
            <a:r>
              <a:rPr lang="en-US" dirty="0"/>
              <a:t>Summary</a:t>
            </a:r>
          </a:p>
        </p:txBody>
      </p:sp>
      <p:pic>
        <p:nvPicPr>
          <p:cNvPr id="16" name="Picture Placeholder 15" descr="Data Points Digital background">
            <a:extLst>
              <a:ext uri="{FF2B5EF4-FFF2-40B4-BE49-F238E27FC236}">
                <a16:creationId xmlns:a16="http://schemas.microsoft.com/office/drawing/2014/main" id="{361E9ADB-7377-4CF1-9AE4-AEFBDEBEEEEC}"/>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val="0"/>
              </a:ext>
            </a:extLst>
          </a:blip>
          <a:srcRect/>
          <a:stretch/>
        </p:blipFill>
        <p:spPr>
          <a:xfrm>
            <a:off x="0" y="0"/>
            <a:ext cx="12192000" cy="3776472"/>
          </a:xfrm>
        </p:spPr>
      </p:pic>
      <p:sp>
        <p:nvSpPr>
          <p:cNvPr id="13" name="Content Placeholder 12">
            <a:extLst>
              <a:ext uri="{FF2B5EF4-FFF2-40B4-BE49-F238E27FC236}">
                <a16:creationId xmlns:a16="http://schemas.microsoft.com/office/drawing/2014/main" id="{C0287FEC-3826-4868-8D93-52429C6156F5}"/>
              </a:ext>
            </a:extLst>
          </p:cNvPr>
          <p:cNvSpPr>
            <a:spLocks noGrp="1"/>
          </p:cNvSpPr>
          <p:nvPr>
            <p:ph sz="quarter" idx="15"/>
          </p:nvPr>
        </p:nvSpPr>
        <p:spPr>
          <a:xfrm>
            <a:off x="5262411" y="4508500"/>
            <a:ext cx="6221412" cy="1563688"/>
          </a:xfrm>
        </p:spPr>
        <p:txBody>
          <a:bodyPr>
            <a:normAutofit lnSpcReduction="10000"/>
          </a:bodyPr>
          <a:lstStyle/>
          <a:p>
            <a:r>
              <a:rPr lang="en-US" dirty="0"/>
              <a:t>With the implementation of CICD to </a:t>
            </a:r>
            <a:r>
              <a:rPr lang="en-US" dirty="0" err="1"/>
              <a:t>UDAPeople</a:t>
            </a:r>
            <a:r>
              <a:rPr lang="en-US" dirty="0"/>
              <a:t> we are not only developing a product we are creating a culture. This new culture will not only satisfy the needs of </a:t>
            </a:r>
            <a:r>
              <a:rPr lang="en-US" dirty="0" err="1"/>
              <a:t>UdaPeople</a:t>
            </a:r>
            <a:r>
              <a:rPr lang="en-US" dirty="0"/>
              <a:t> but it will also influence the entire company and the way we perceive projects.</a:t>
            </a:r>
          </a:p>
        </p:txBody>
      </p:sp>
      <p:sp>
        <p:nvSpPr>
          <p:cNvPr id="4" name="Date Placeholder 3">
            <a:extLst>
              <a:ext uri="{FF2B5EF4-FFF2-40B4-BE49-F238E27FC236}">
                <a16:creationId xmlns:a16="http://schemas.microsoft.com/office/drawing/2014/main" id="{0C329F70-04F7-4C70-BCF8-D4371F54EF2F}"/>
              </a:ext>
            </a:extLst>
          </p:cNvPr>
          <p:cNvSpPr>
            <a:spLocks noGrp="1"/>
          </p:cNvSpPr>
          <p:nvPr>
            <p:ph type="dt" sz="half" idx="10"/>
          </p:nvPr>
        </p:nvSpPr>
        <p:spPr>
          <a:xfrm>
            <a:off x="550863" y="6507212"/>
            <a:ext cx="2628900" cy="153888"/>
          </a:xfrm>
        </p:spPr>
        <p:txBody>
          <a:bodyPr/>
          <a:lstStyle/>
          <a:p>
            <a:r>
              <a:rPr lang="en-US"/>
              <a:t>Tuesday, February 2, 20XX</a:t>
            </a:r>
            <a:endParaRPr lang="en-US" dirty="0"/>
          </a:p>
        </p:txBody>
      </p:sp>
      <p:sp>
        <p:nvSpPr>
          <p:cNvPr id="5" name="Footer Placeholder 4">
            <a:extLst>
              <a:ext uri="{FF2B5EF4-FFF2-40B4-BE49-F238E27FC236}">
                <a16:creationId xmlns:a16="http://schemas.microsoft.com/office/drawing/2014/main" id="{06A3302E-502D-4151-81C9-5FD6AF9596D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8</a:t>
            </a:fld>
            <a:endParaRPr lang="en-US"/>
          </a:p>
        </p:txBody>
      </p:sp>
    </p:spTree>
    <p:extLst>
      <p:ext uri="{BB962C8B-B14F-4D97-AF65-F5344CB8AC3E}">
        <p14:creationId xmlns:p14="http://schemas.microsoft.com/office/powerpoint/2010/main" val="35215613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549275"/>
            <a:ext cx="5437187" cy="2986234"/>
          </a:xfrm>
        </p:spPr>
        <p:txBody>
          <a:bodyPr/>
          <a:lstStyle/>
          <a:p>
            <a:r>
              <a:rPr lang="en-US" dirty="0"/>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437187" cy="2265216"/>
          </a:xfrm>
        </p:spPr>
        <p:txBody>
          <a:bodyPr/>
          <a:lstStyle/>
          <a:p>
            <a:r>
              <a:rPr lang="en-US" dirty="0"/>
              <a:t>Marco Alfaro	</a:t>
            </a:r>
          </a:p>
          <a:p>
            <a:r>
              <a:rPr lang="en-US" dirty="0"/>
              <a:t>marcolcal@gmail.com</a:t>
            </a:r>
          </a:p>
          <a:p>
            <a:endParaRPr lang="en-US" dirty="0"/>
          </a:p>
        </p:txBody>
      </p:sp>
      <p:pic>
        <p:nvPicPr>
          <p:cNvPr id="27" name="Picture Placeholder 26" descr="Data Points Digital background">
            <a:extLst>
              <a:ext uri="{FF2B5EF4-FFF2-40B4-BE49-F238E27FC236}">
                <a16:creationId xmlns:a16="http://schemas.microsoft.com/office/drawing/2014/main" id="{9E660784-34E2-4CDA-926A-DDD6AAF35046}"/>
              </a:ext>
            </a:extLst>
          </p:cNvPr>
          <p:cNvPicPr>
            <a:picLocks noGrp="1" noChangeAspect="1"/>
          </p:cNvPicPr>
          <p:nvPr>
            <p:ph type="pic" sz="quarter" idx="15"/>
          </p:nvPr>
        </p:nvPicPr>
        <p:blipFill rotWithShape="1">
          <a:blip r:embed="rId2" cstate="screen">
            <a:extLst>
              <a:ext uri="{28A0092B-C50C-407E-A947-70E740481C1C}">
                <a14:useLocalDpi xmlns:a14="http://schemas.microsoft.com/office/drawing/2010/main" val="0"/>
              </a:ext>
            </a:extLst>
          </a:blip>
          <a:srcRect/>
          <a:stretch/>
        </p:blipFill>
        <p:spPr>
          <a:xfrm>
            <a:off x="6556248" y="548640"/>
            <a:ext cx="5084064" cy="2880360"/>
          </a:xfrm>
        </p:spPr>
      </p:pic>
      <p:pic>
        <p:nvPicPr>
          <p:cNvPr id="33" name="Picture Placeholder 32" descr="Data Points Digital background">
            <a:extLst>
              <a:ext uri="{FF2B5EF4-FFF2-40B4-BE49-F238E27FC236}">
                <a16:creationId xmlns:a16="http://schemas.microsoft.com/office/drawing/2014/main" id="{48106962-23C6-4DFE-BB3A-E5FFF03F38CE}"/>
              </a:ext>
            </a:extLst>
          </p:cNvPr>
          <p:cNvPicPr>
            <a:picLocks noGrp="1" noChangeAspect="1"/>
          </p:cNvPicPr>
          <p:nvPr>
            <p:ph type="pic" sz="quarter" idx="16"/>
          </p:nvPr>
        </p:nvPicPr>
        <p:blipFill rotWithShape="1">
          <a:blip r:embed="rId3" cstate="screen">
            <a:extLst>
              <a:ext uri="{28A0092B-C50C-407E-A947-70E740481C1C}">
                <a14:useLocalDpi xmlns:a14="http://schemas.microsoft.com/office/drawing/2010/main" val="0"/>
              </a:ext>
            </a:extLst>
          </a:blip>
          <a:srcRect/>
          <a:stretch/>
        </p:blipFill>
        <p:spPr>
          <a:xfrm>
            <a:off x="6556248" y="3429000"/>
            <a:ext cx="5084064" cy="2880360"/>
          </a:xfrm>
        </p:spPr>
      </p:pic>
      <p:sp>
        <p:nvSpPr>
          <p:cNvPr id="4" name="Date Placeholder 3">
            <a:extLst>
              <a:ext uri="{FF2B5EF4-FFF2-40B4-BE49-F238E27FC236}">
                <a16:creationId xmlns:a16="http://schemas.microsoft.com/office/drawing/2014/main" id="{7823E305-6365-4345-8BD1-4A31C61D96CB}"/>
              </a:ext>
            </a:extLst>
          </p:cNvPr>
          <p:cNvSpPr>
            <a:spLocks noGrp="1"/>
          </p:cNvSpPr>
          <p:nvPr>
            <p:ph type="dt" sz="half" idx="10"/>
          </p:nvPr>
        </p:nvSpPr>
        <p:spPr>
          <a:xfrm>
            <a:off x="550863" y="6507212"/>
            <a:ext cx="2628900" cy="153888"/>
          </a:xfrm>
        </p:spPr>
        <p:txBody>
          <a:bodyPr/>
          <a:lstStyle/>
          <a:p>
            <a:r>
              <a:rPr lang="en-US"/>
              <a:t>Tuesday, February 2, 20XX</a:t>
            </a:r>
          </a:p>
        </p:txBody>
      </p:sp>
      <p:sp>
        <p:nvSpPr>
          <p:cNvPr id="5" name="Footer Placeholder 4">
            <a:extLst>
              <a:ext uri="{FF2B5EF4-FFF2-40B4-BE49-F238E27FC236}">
                <a16:creationId xmlns:a16="http://schemas.microsoft.com/office/drawing/2014/main" id="{0B37A3FF-ED32-4C4A-A21F-848A3BF6F896}"/>
              </a:ext>
            </a:extLst>
          </p:cNvPr>
          <p:cNvSpPr>
            <a:spLocks noGrp="1"/>
          </p:cNvSpPr>
          <p:nvPr>
            <p:ph type="ftr" sz="quarter" idx="11"/>
          </p:nvPr>
        </p:nvSpPr>
        <p:spPr>
          <a:xfrm>
            <a:off x="3359150" y="6507212"/>
            <a:ext cx="6379210" cy="153888"/>
          </a:xfrm>
        </p:spPr>
        <p:txBody>
          <a:bodyPr/>
          <a:lstStyle/>
          <a:p>
            <a:r>
              <a:rPr lang="en-US"/>
              <a:t>Sample Footer Text</a:t>
            </a:r>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9</a:t>
            </a:fld>
            <a:endParaRPr lang="en-US"/>
          </a:p>
        </p:txBody>
      </p:sp>
    </p:spTree>
    <p:extLst>
      <p:ext uri="{BB962C8B-B14F-4D97-AF65-F5344CB8AC3E}">
        <p14:creationId xmlns:p14="http://schemas.microsoft.com/office/powerpoint/2010/main" val="3247798845"/>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0811A92-D464-4AC4-A396-BA73B10CEEA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3.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{1E709136-E5C1-46AC-B0A3-54A3E804F7C0}tf33713516_win32</Template>
  <TotalTime>3288</TotalTime>
  <Words>559</Words>
  <Application>Microsoft Office PowerPoint</Application>
  <PresentationFormat>Widescreen</PresentationFormat>
  <Paragraphs>57</Paragraphs>
  <Slides>9</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Gill Sans MT</vt:lpstr>
      <vt:lpstr>Open Sans</vt:lpstr>
      <vt:lpstr>Walbaum Display</vt:lpstr>
      <vt:lpstr>3DFloatVTI</vt:lpstr>
      <vt:lpstr>UdaPeople</vt:lpstr>
      <vt:lpstr>8 Principles of Continuous Delivery</vt:lpstr>
      <vt:lpstr>CICD</vt:lpstr>
      <vt:lpstr>Quality</vt:lpstr>
      <vt:lpstr>SAVINGS</vt:lpstr>
      <vt:lpstr>DELIVERY</vt:lpstr>
      <vt:lpstr>POTENTIALS</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marcolcal@gmail.com</dc:creator>
  <cp:lastModifiedBy>marcolcal@gmail.com</cp:lastModifiedBy>
  <cp:revision>6</cp:revision>
  <dcterms:created xsi:type="dcterms:W3CDTF">2022-07-09T17:29:24Z</dcterms:created>
  <dcterms:modified xsi:type="dcterms:W3CDTF">2022-07-12T00:18:24Z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